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17"/>
  </p:notesMasterIdLst>
  <p:sldIdLst>
    <p:sldId id="256" r:id="rId2"/>
    <p:sldId id="298" r:id="rId3"/>
    <p:sldId id="299" r:id="rId4"/>
    <p:sldId id="300" r:id="rId5"/>
    <p:sldId id="286" r:id="rId6"/>
    <p:sldId id="287" r:id="rId7"/>
    <p:sldId id="304" r:id="rId8"/>
    <p:sldId id="306" r:id="rId9"/>
    <p:sldId id="301" r:id="rId10"/>
    <p:sldId id="305" r:id="rId11"/>
    <p:sldId id="307" r:id="rId12"/>
    <p:sldId id="309" r:id="rId13"/>
    <p:sldId id="310" r:id="rId14"/>
    <p:sldId id="311" r:id="rId15"/>
    <p:sldId id="312" r:id="rId16"/>
  </p:sldIdLst>
  <p:sldSz cx="9144000" cy="5143500" type="screen16x9"/>
  <p:notesSz cx="9144000" cy="51435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54"/>
  </p:normalViewPr>
  <p:slideViewPr>
    <p:cSldViewPr>
      <p:cViewPr varScale="1">
        <p:scale>
          <a:sx n="112" d="100"/>
          <a:sy n="112" d="100"/>
        </p:scale>
        <p:origin x="200" y="71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6EE160-B19A-4589-A41D-269317BE9EAB}" type="doc">
      <dgm:prSet loTypeId="urn:microsoft.com/office/officeart/2005/8/layout/process4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600CFA7-EB00-47FE-AC22-186231E3E346}">
      <dgm:prSet/>
      <dgm:spPr/>
      <dgm:t>
        <a:bodyPr/>
        <a:lstStyle/>
        <a:p>
          <a:r>
            <a:rPr lang="en-US" b="1"/>
            <a:t>MARKETING OBJECTIVE: </a:t>
          </a:r>
          <a:r>
            <a:rPr lang="en-US"/>
            <a:t>To Create awareness of Udacity’s  Artificial Intelligence for trading Nano degree Program through enrollment of free course – Intro to Data Analysis. Primary Objective is to achieve 10 new enrollments as an outcome of this campaign with a daily budget of 10$ for 5 day</a:t>
          </a:r>
        </a:p>
      </dgm:t>
    </dgm:pt>
    <dgm:pt modelId="{E6ECAD6C-0498-4EF5-AC58-FF59A636DA43}" type="parTrans" cxnId="{80EE2AFF-4755-4E8E-8DF4-816A15B11CB6}">
      <dgm:prSet/>
      <dgm:spPr/>
      <dgm:t>
        <a:bodyPr/>
        <a:lstStyle/>
        <a:p>
          <a:endParaRPr lang="en-US"/>
        </a:p>
      </dgm:t>
    </dgm:pt>
    <dgm:pt modelId="{9098B766-762D-4B0A-BC96-D0B34254B21C}" type="sibTrans" cxnId="{80EE2AFF-4755-4E8E-8DF4-816A15B11CB6}">
      <dgm:prSet/>
      <dgm:spPr/>
      <dgm:t>
        <a:bodyPr/>
        <a:lstStyle/>
        <a:p>
          <a:endParaRPr lang="en-US"/>
        </a:p>
      </dgm:t>
    </dgm:pt>
    <dgm:pt modelId="{47DC1FAA-AB53-4444-8ECD-E5B6741559C3}">
      <dgm:prSet/>
      <dgm:spPr/>
      <dgm:t>
        <a:bodyPr/>
        <a:lstStyle/>
        <a:p>
          <a:r>
            <a:rPr lang="en-US" b="1"/>
            <a:t>PRIMARY KPI: </a:t>
          </a:r>
          <a:r>
            <a:rPr lang="en-US"/>
            <a:t>Primary KPI is number of leads (i.e. Number of new enrollments)</a:t>
          </a:r>
        </a:p>
      </dgm:t>
    </dgm:pt>
    <dgm:pt modelId="{2C4395B6-103F-4F0C-9F43-2EEFB810A843}" type="parTrans" cxnId="{80439DDC-ECDA-4C9F-93BE-DC272D2E1312}">
      <dgm:prSet/>
      <dgm:spPr/>
      <dgm:t>
        <a:bodyPr/>
        <a:lstStyle/>
        <a:p>
          <a:endParaRPr lang="en-US"/>
        </a:p>
      </dgm:t>
    </dgm:pt>
    <dgm:pt modelId="{96D19E18-83D4-4BC1-86C6-4055E0EAD50E}" type="sibTrans" cxnId="{80439DDC-ECDA-4C9F-93BE-DC272D2E1312}">
      <dgm:prSet/>
      <dgm:spPr/>
      <dgm:t>
        <a:bodyPr/>
        <a:lstStyle/>
        <a:p>
          <a:endParaRPr lang="en-US"/>
        </a:p>
      </dgm:t>
    </dgm:pt>
    <dgm:pt modelId="{ADF23A86-30F4-9E4F-967C-61F7A13F6203}" type="pres">
      <dgm:prSet presAssocID="{5C6EE160-B19A-4589-A41D-269317BE9EAB}" presName="Name0" presStyleCnt="0">
        <dgm:presLayoutVars>
          <dgm:dir/>
          <dgm:animLvl val="lvl"/>
          <dgm:resizeHandles val="exact"/>
        </dgm:presLayoutVars>
      </dgm:prSet>
      <dgm:spPr/>
    </dgm:pt>
    <dgm:pt modelId="{F00C3E88-ACFA-704E-8B23-67C9714FBCDD}" type="pres">
      <dgm:prSet presAssocID="{47DC1FAA-AB53-4444-8ECD-E5B6741559C3}" presName="boxAndChildren" presStyleCnt="0"/>
      <dgm:spPr/>
    </dgm:pt>
    <dgm:pt modelId="{6812B5A5-8E2F-754B-A25F-8F14DD1AD3D8}" type="pres">
      <dgm:prSet presAssocID="{47DC1FAA-AB53-4444-8ECD-E5B6741559C3}" presName="parentTextBox" presStyleLbl="node1" presStyleIdx="0" presStyleCnt="2"/>
      <dgm:spPr/>
    </dgm:pt>
    <dgm:pt modelId="{9311110D-F9CD-A348-90A7-EC5D23DDBB29}" type="pres">
      <dgm:prSet presAssocID="{9098B766-762D-4B0A-BC96-D0B34254B21C}" presName="sp" presStyleCnt="0"/>
      <dgm:spPr/>
    </dgm:pt>
    <dgm:pt modelId="{1695337B-6B27-D04B-8413-FF9D9B4396DC}" type="pres">
      <dgm:prSet presAssocID="{8600CFA7-EB00-47FE-AC22-186231E3E346}" presName="arrowAndChildren" presStyleCnt="0"/>
      <dgm:spPr/>
    </dgm:pt>
    <dgm:pt modelId="{AD90F260-F679-0344-BCD6-42FCD5B00495}" type="pres">
      <dgm:prSet presAssocID="{8600CFA7-EB00-47FE-AC22-186231E3E346}" presName="parentTextArrow" presStyleLbl="node1" presStyleIdx="1" presStyleCnt="2"/>
      <dgm:spPr/>
    </dgm:pt>
  </dgm:ptLst>
  <dgm:cxnLst>
    <dgm:cxn modelId="{5A801362-BBE9-C843-AC63-96C6738299E2}" type="presOf" srcId="{47DC1FAA-AB53-4444-8ECD-E5B6741559C3}" destId="{6812B5A5-8E2F-754B-A25F-8F14DD1AD3D8}" srcOrd="0" destOrd="0" presId="urn:microsoft.com/office/officeart/2005/8/layout/process4"/>
    <dgm:cxn modelId="{16FF877B-C9A0-5C4D-9233-D0E7DCEB5CAD}" type="presOf" srcId="{5C6EE160-B19A-4589-A41D-269317BE9EAB}" destId="{ADF23A86-30F4-9E4F-967C-61F7A13F6203}" srcOrd="0" destOrd="0" presId="urn:microsoft.com/office/officeart/2005/8/layout/process4"/>
    <dgm:cxn modelId="{80439DDC-ECDA-4C9F-93BE-DC272D2E1312}" srcId="{5C6EE160-B19A-4589-A41D-269317BE9EAB}" destId="{47DC1FAA-AB53-4444-8ECD-E5B6741559C3}" srcOrd="1" destOrd="0" parTransId="{2C4395B6-103F-4F0C-9F43-2EEFB810A843}" sibTransId="{96D19E18-83D4-4BC1-86C6-4055E0EAD50E}"/>
    <dgm:cxn modelId="{F2F2B6E6-6805-9A4F-8C62-F17D517A2201}" type="presOf" srcId="{8600CFA7-EB00-47FE-AC22-186231E3E346}" destId="{AD90F260-F679-0344-BCD6-42FCD5B00495}" srcOrd="0" destOrd="0" presId="urn:microsoft.com/office/officeart/2005/8/layout/process4"/>
    <dgm:cxn modelId="{80EE2AFF-4755-4E8E-8DF4-816A15B11CB6}" srcId="{5C6EE160-B19A-4589-A41D-269317BE9EAB}" destId="{8600CFA7-EB00-47FE-AC22-186231E3E346}" srcOrd="0" destOrd="0" parTransId="{E6ECAD6C-0498-4EF5-AC58-FF59A636DA43}" sibTransId="{9098B766-762D-4B0A-BC96-D0B34254B21C}"/>
    <dgm:cxn modelId="{A6136CA5-5FD0-494B-B75B-4FD82A6089AC}" type="presParOf" srcId="{ADF23A86-30F4-9E4F-967C-61F7A13F6203}" destId="{F00C3E88-ACFA-704E-8B23-67C9714FBCDD}" srcOrd="0" destOrd="0" presId="urn:microsoft.com/office/officeart/2005/8/layout/process4"/>
    <dgm:cxn modelId="{E4C3BE17-3EA0-C14C-BE3C-B69B17FBC5A7}" type="presParOf" srcId="{F00C3E88-ACFA-704E-8B23-67C9714FBCDD}" destId="{6812B5A5-8E2F-754B-A25F-8F14DD1AD3D8}" srcOrd="0" destOrd="0" presId="urn:microsoft.com/office/officeart/2005/8/layout/process4"/>
    <dgm:cxn modelId="{3CFC5455-2D5E-524D-81ED-CAA282663F46}" type="presParOf" srcId="{ADF23A86-30F4-9E4F-967C-61F7A13F6203}" destId="{9311110D-F9CD-A348-90A7-EC5D23DDBB29}" srcOrd="1" destOrd="0" presId="urn:microsoft.com/office/officeart/2005/8/layout/process4"/>
    <dgm:cxn modelId="{162C100E-885F-E540-A475-99415C480DE9}" type="presParOf" srcId="{ADF23A86-30F4-9E4F-967C-61F7A13F6203}" destId="{1695337B-6B27-D04B-8413-FF9D9B4396DC}" srcOrd="2" destOrd="0" presId="urn:microsoft.com/office/officeart/2005/8/layout/process4"/>
    <dgm:cxn modelId="{4A0C80F7-1CB2-274E-A4D9-27783E862845}" type="presParOf" srcId="{1695337B-6B27-D04B-8413-FF9D9B4396DC}" destId="{AD90F260-F679-0344-BCD6-42FCD5B00495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12B5A5-8E2F-754B-A25F-8F14DD1AD3D8}">
      <dsp:nvSpPr>
        <dsp:cNvPr id="0" name=""/>
        <dsp:cNvSpPr/>
      </dsp:nvSpPr>
      <dsp:spPr>
        <a:xfrm>
          <a:off x="0" y="1685374"/>
          <a:ext cx="7203281" cy="110578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PRIMARY KPI: </a:t>
          </a:r>
          <a:r>
            <a:rPr lang="en-US" sz="1600" kern="1200"/>
            <a:t>Primary KPI is number of leads (i.e. Number of new enrollments)</a:t>
          </a:r>
        </a:p>
      </dsp:txBody>
      <dsp:txXfrm>
        <a:off x="0" y="1685374"/>
        <a:ext cx="7203281" cy="1105787"/>
      </dsp:txXfrm>
    </dsp:sp>
    <dsp:sp modelId="{AD90F260-F679-0344-BCD6-42FCD5B00495}">
      <dsp:nvSpPr>
        <dsp:cNvPr id="0" name=""/>
        <dsp:cNvSpPr/>
      </dsp:nvSpPr>
      <dsp:spPr>
        <a:xfrm rot="10800000">
          <a:off x="0" y="1259"/>
          <a:ext cx="7203281" cy="1700701"/>
        </a:xfrm>
        <a:prstGeom prst="upArrowCallout">
          <a:avLst/>
        </a:prstGeom>
        <a:solidFill>
          <a:schemeClr val="accent5">
            <a:hueOff val="-1684631"/>
            <a:satOff val="-7944"/>
            <a:lumOff val="196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MARKETING OBJECTIVE: </a:t>
          </a:r>
          <a:r>
            <a:rPr lang="en-US" sz="1600" kern="1200"/>
            <a:t>To Create awareness of Udacity’s  Artificial Intelligence for trading Nano degree Program through enrollment of free course – Intro to Data Analysis. Primary Objective is to achieve 10 new enrollments as an outcome of this campaign with a daily budget of 10$ for 5 day</a:t>
          </a:r>
        </a:p>
      </dsp:txBody>
      <dsp:txXfrm rot="10800000">
        <a:off x="0" y="1259"/>
        <a:ext cx="7203281" cy="11050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A5ADC-A69C-F24F-97D3-926423029A59}" type="datetimeFigureOut">
              <a:rPr lang="en-US" smtClean="0"/>
              <a:t>3/2/19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C6B16C-D662-5640-8891-52917AE6C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05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13335" y="601724"/>
            <a:ext cx="6477805" cy="1906073"/>
          </a:xfrm>
        </p:spPr>
        <p:txBody>
          <a:bodyPr bIns="0" anchor="b">
            <a:normAutofit/>
          </a:bodyPr>
          <a:lstStyle>
            <a:lvl1pPr algn="l">
              <a:defRPr sz="49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3335" y="2648403"/>
            <a:ext cx="6477804" cy="733216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35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12376" y="246981"/>
            <a:ext cx="3730436" cy="2319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8249" y="599230"/>
            <a:ext cx="608264" cy="377684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813335" y="2646407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3612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6127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79333" y="599230"/>
            <a:ext cx="1211807" cy="349491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3504" y="599230"/>
            <a:ext cx="5871623" cy="34949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7079333" y="599230"/>
            <a:ext cx="0" cy="349491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0908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3/2/19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5325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745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679" y="1317097"/>
            <a:ext cx="6482366" cy="1415963"/>
          </a:xfrm>
        </p:spPr>
        <p:txBody>
          <a:bodyPr anchor="b">
            <a:normAutofit/>
          </a:bodyPr>
          <a:lstStyle>
            <a:lvl1pPr algn="l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0679" y="2854647"/>
            <a:ext cx="6472835" cy="759697"/>
          </a:xfrm>
        </p:spPr>
        <p:txBody>
          <a:bodyPr tIns="91440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90679" y="2853739"/>
            <a:ext cx="64728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332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913" y="603667"/>
            <a:ext cx="7204226" cy="794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498" y="1508159"/>
            <a:ext cx="3483864" cy="25864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0328" y="1513007"/>
            <a:ext cx="3483864" cy="258114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3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94" y="603123"/>
            <a:ext cx="7205746" cy="7922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393" y="1514662"/>
            <a:ext cx="3483864" cy="60145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393" y="2118202"/>
            <a:ext cx="3483864" cy="19833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9272" y="1517253"/>
            <a:ext cx="3483864" cy="60167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9272" y="2116119"/>
            <a:ext cx="3483864" cy="19780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5980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0200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121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504" y="599230"/>
            <a:ext cx="2454824" cy="1685338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2785" y="599230"/>
            <a:ext cx="4509353" cy="349412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3504" y="2404119"/>
            <a:ext cx="2456260" cy="1686136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086210" y="2404118"/>
            <a:ext cx="245211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245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608041" y="361628"/>
            <a:ext cx="3055900" cy="3861826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405" y="847135"/>
            <a:ext cx="4149246" cy="137293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3292" y="841907"/>
            <a:ext cx="2093378" cy="2899745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47" y="2359494"/>
            <a:ext cx="4143303" cy="1502807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5537" y="4102393"/>
            <a:ext cx="4145513" cy="240092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85537" y="238981"/>
            <a:ext cx="4155753" cy="24069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085537" y="2357704"/>
            <a:ext cx="41455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23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514607"/>
            <a:ext cx="9144000" cy="307945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8685" y="603390"/>
            <a:ext cx="7202456" cy="7869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8685" y="1511799"/>
            <a:ext cx="7202456" cy="2587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65604" y="247778"/>
            <a:ext cx="2625536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684" y="246981"/>
            <a:ext cx="4454127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0046" y="599230"/>
            <a:ext cx="608264" cy="3776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1"/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4596310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648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dacity.com/course/intro-to-data-analysis--ud170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482601" y="1978533"/>
            <a:ext cx="2522980" cy="25617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"/>
              </a:spcBef>
            </a:pPr>
            <a:r>
              <a:rPr lang="en-US" sz="2000" dirty="0">
                <a:solidFill>
                  <a:srgbClr val="002060"/>
                </a:solidFill>
              </a:rPr>
              <a:t>Project 5: Create an </a:t>
            </a:r>
            <a:r>
              <a:rPr lang="en-US" sz="2000" dirty="0" err="1">
                <a:solidFill>
                  <a:srgbClr val="002060"/>
                </a:solidFill>
              </a:rPr>
              <a:t>Adwords</a:t>
            </a:r>
            <a:r>
              <a:rPr lang="en-US" sz="2000" dirty="0">
                <a:solidFill>
                  <a:srgbClr val="002060"/>
                </a:solidFill>
              </a:rPr>
              <a:t> Campaign-Part 1</a:t>
            </a:r>
          </a:p>
          <a:p>
            <a:pPr algn="ctr">
              <a:lnSpc>
                <a:spcPct val="90000"/>
              </a:lnSpc>
              <a:spcBef>
                <a:spcPts val="2190"/>
              </a:spcBef>
            </a:pPr>
            <a:r>
              <a:rPr lang="en-US" sz="2000" spc="-5" dirty="0">
                <a:solidFill>
                  <a:srgbClr val="C00000"/>
                </a:solidFill>
              </a:rPr>
              <a:t>Laavanya Ganesh</a:t>
            </a:r>
            <a:endParaRPr lang="en-US" sz="2000" dirty="0">
              <a:solidFill>
                <a:srgbClr val="C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97E485-BB07-D64A-AB83-071B8299E1C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322" y="1269084"/>
            <a:ext cx="4688077" cy="24846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F8C03A-02AA-AF44-B29B-A3663E609C8F}"/>
              </a:ext>
            </a:extLst>
          </p:cNvPr>
          <p:cNvSpPr txBox="1"/>
          <p:nvPr/>
        </p:nvSpPr>
        <p:spPr>
          <a:xfrm>
            <a:off x="4454702" y="3874416"/>
            <a:ext cx="3725315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ts val="2190"/>
              </a:spcBef>
            </a:pPr>
            <a:r>
              <a:rPr lang="en-US" b="1" spc="-5" dirty="0">
                <a:solidFill>
                  <a:srgbClr val="002060"/>
                </a:solidFill>
              </a:rPr>
              <a:t>THE ONLY FASHION THAT NEVER DIES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A85B1-B847-6347-9FC0-9678D40CC16E}"/>
              </a:ext>
            </a:extLst>
          </p:cNvPr>
          <p:cNvSpPr txBox="1">
            <a:spLocks/>
          </p:cNvSpPr>
          <p:nvPr/>
        </p:nvSpPr>
        <p:spPr>
          <a:xfrm>
            <a:off x="266700" y="971550"/>
            <a:ext cx="4132384" cy="3503735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50"/>
              <a:t>1. can artificial intelligence learn</a:t>
            </a:r>
            <a:br>
              <a:rPr lang="en-US" sz="1050"/>
            </a:br>
            <a:r>
              <a:rPr lang="en-US" sz="1050"/>
              <a:t>2. Udacity advanced artificial intelligence course</a:t>
            </a:r>
            <a:br>
              <a:rPr lang="en-US" sz="1050"/>
            </a:br>
            <a:r>
              <a:rPr lang="en-US" sz="1050"/>
              <a:t>3. Udacity Artificial Intelligence for trading Nano degree</a:t>
            </a:r>
            <a:br>
              <a:rPr lang="en-US" sz="1050"/>
            </a:br>
            <a:r>
              <a:rPr lang="en-US" sz="1050"/>
              <a:t>4. Udacity for free</a:t>
            </a:r>
            <a:br>
              <a:rPr lang="en-US" sz="1050"/>
            </a:br>
            <a:r>
              <a:rPr lang="en-US" sz="1050"/>
              <a:t>5. Udacity Intro to data analysis syllabus</a:t>
            </a:r>
            <a:br>
              <a:rPr lang="en-US" sz="1050"/>
            </a:br>
            <a:r>
              <a:rPr lang="en-US" sz="1050"/>
              <a:t>6. artificial intelligence bachelor degree</a:t>
            </a:r>
            <a:br>
              <a:rPr lang="en-US" sz="1050"/>
            </a:br>
            <a:r>
              <a:rPr lang="en-US" sz="1050"/>
              <a:t>7. Udacity Intro to data analysis reviews</a:t>
            </a:r>
            <a:br>
              <a:rPr lang="en-US" sz="1050"/>
            </a:br>
            <a:r>
              <a:rPr lang="en-US" sz="1050"/>
              <a:t>8. Analysis of data at Udacity</a:t>
            </a:r>
            <a:br>
              <a:rPr lang="en-US" sz="1050"/>
            </a:br>
            <a:r>
              <a:rPr lang="en-US" sz="1050"/>
              <a:t>9. MS in robotics and artificial intelligence</a:t>
            </a:r>
            <a:br>
              <a:rPr lang="en-US" sz="1050"/>
            </a:br>
            <a:r>
              <a:rPr lang="en-US" sz="1050"/>
              <a:t>10. top AI schools</a:t>
            </a:r>
            <a:br>
              <a:rPr lang="en-US" sz="1050"/>
            </a:br>
            <a:r>
              <a:rPr lang="en-US" sz="1050"/>
              <a:t>11. Udacity's free courses</a:t>
            </a:r>
            <a:br>
              <a:rPr lang="en-US" sz="1050"/>
            </a:br>
            <a:r>
              <a:rPr lang="en-US" sz="1050"/>
              <a:t>12. Udacity free online data analysis courses</a:t>
            </a:r>
            <a:br>
              <a:rPr lang="en-US" sz="1050"/>
            </a:br>
            <a:r>
              <a:rPr lang="en-US" sz="1050"/>
              <a:t>13. artificial intelligence college rankings</a:t>
            </a:r>
            <a:br>
              <a:rPr lang="en-US" sz="1050"/>
            </a:br>
            <a:r>
              <a:rPr lang="en-US" sz="1050"/>
              <a:t>14. robotics and artificial intelligence degree</a:t>
            </a:r>
            <a:br>
              <a:rPr lang="en-US" sz="1050"/>
            </a:br>
            <a:r>
              <a:rPr lang="en-US" sz="1050"/>
              <a:t>15. Data Science and analytics at Udacity</a:t>
            </a:r>
            <a:br>
              <a:rPr lang="en-US" sz="1050"/>
            </a:br>
            <a:r>
              <a:rPr lang="en-US" sz="1050"/>
              <a:t>16. masters degree in artificial intelligence and robotics</a:t>
            </a:r>
            <a:br>
              <a:rPr lang="en-US" sz="1050"/>
            </a:br>
            <a:r>
              <a:rPr lang="en-US" sz="1050"/>
              <a:t>17. AI masters program</a:t>
            </a:r>
            <a:br>
              <a:rPr lang="en-US" sz="1050"/>
            </a:br>
            <a:r>
              <a:rPr lang="en-US" sz="1050"/>
              <a:t>18. Udacity for data analytics</a:t>
            </a:r>
            <a:br>
              <a:rPr lang="en-US" sz="1050"/>
            </a:br>
            <a:r>
              <a:rPr lang="en-US" sz="1050"/>
              <a:t>19. computer engineering artificial intelligence</a:t>
            </a:r>
            <a:br>
              <a:rPr lang="en-US" sz="1050"/>
            </a:br>
            <a:br>
              <a:rPr lang="en-US" sz="1050"/>
            </a:br>
            <a:endParaRPr lang="en-US" sz="10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5A88C4-C602-8E4C-B1B4-BB73CD0CC5A0}"/>
              </a:ext>
            </a:extLst>
          </p:cNvPr>
          <p:cNvSpPr txBox="1"/>
          <p:nvPr/>
        </p:nvSpPr>
        <p:spPr>
          <a:xfrm>
            <a:off x="4481692" y="485917"/>
            <a:ext cx="463300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cap="all" dirty="0">
                <a:latin typeface="Times New Roman"/>
                <a:ea typeface="+mj-ea"/>
                <a:cs typeface="Times New Roman"/>
              </a:rPr>
              <a:t>20. AI undergraduate programs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21. online masters degree artificial intelligence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22. Udacity's data analysis app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23. top universities in artificial intelligence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24. Udacity vs Udemy data analysis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25. artificial intelligence college major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26. Data Analysis online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27. Udacity chatbot course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28. Udacity intro to data analysis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29. Udacity vs course data analysis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30. Udacity analytics for data enthusiasts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31. Udacity's Nanodegree programs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32. best artificial intelligence colleges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33. top artificial intelligence schools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34. Udacity's Intro to data analysis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35. intelligence university courses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36. Udacity masters in robotics and artificial intelligence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37. master's degree artificial intelligence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38. AI schools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39. free data for analytics at Udacity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40. best artificial intelligence graduate programs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41. master of science in artificial intelligence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42. Artificial intelligence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43. Data Analytics Udacity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D92A3-EFC0-8B44-987A-5E7E9DD29332}"/>
              </a:ext>
            </a:extLst>
          </p:cNvPr>
          <p:cNvSpPr txBox="1"/>
          <p:nvPr/>
        </p:nvSpPr>
        <p:spPr>
          <a:xfrm>
            <a:off x="1104900" y="116585"/>
            <a:ext cx="1805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KEYWORD LIST</a:t>
            </a:r>
          </a:p>
        </p:txBody>
      </p:sp>
    </p:spTree>
    <p:extLst>
      <p:ext uri="{BB962C8B-B14F-4D97-AF65-F5344CB8AC3E}">
        <p14:creationId xmlns:p14="http://schemas.microsoft.com/office/powerpoint/2010/main" val="2583503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14336460-6E91-452C-B02C-6B7DE2B3C0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0B264DEE-B159-4D50-9EE4-4A0AE1DDB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821" y="587826"/>
            <a:ext cx="3726879" cy="3967848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5AA045-6C4F-4D91-8A8A-4A8E1FCE8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955" y="764667"/>
            <a:ext cx="3366738" cy="3614166"/>
          </a:xfrm>
          <a:prstGeom prst="rect">
            <a:avLst/>
          </a:prstGeom>
          <a:solidFill>
            <a:srgbClr val="FFFFFF"/>
          </a:soli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F86C511-C946-3D41-8303-B398BFC31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78" t="52963" r="17592" b="32222"/>
          <a:stretch/>
        </p:blipFill>
        <p:spPr>
          <a:xfrm>
            <a:off x="1022985" y="1809750"/>
            <a:ext cx="2886678" cy="135928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060E416-683C-47C3-BC01-E77EDE366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299" y="587826"/>
            <a:ext cx="3726879" cy="3967848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95A6D6-7845-4D70-90F8-28F45E359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2433" y="764667"/>
            <a:ext cx="3366738" cy="3614166"/>
          </a:xfrm>
          <a:prstGeom prst="rect">
            <a:avLst/>
          </a:prstGeom>
          <a:solidFill>
            <a:srgbClr val="FFFFFF"/>
          </a:soli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ABB35B6-ABD4-4A44-B3C9-E2C83FB6B0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1481" r="13889" b="30741"/>
          <a:stretch/>
        </p:blipFill>
        <p:spPr>
          <a:xfrm>
            <a:off x="5048916" y="1898650"/>
            <a:ext cx="3253771" cy="1346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604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2646406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5F9E98A-4FF4-43D6-9C48-6DF0E7F2D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07A636-DC99-4588-80C4-9E069B97C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4E2D69-32C0-604C-8B13-5D56F3F41EBB}"/>
              </a:ext>
            </a:extLst>
          </p:cNvPr>
          <p:cNvSpPr txBox="1"/>
          <p:nvPr/>
        </p:nvSpPr>
        <p:spPr>
          <a:xfrm>
            <a:off x="720699" y="720180"/>
            <a:ext cx="5137275" cy="3152904"/>
          </a:xfrm>
          <a:prstGeom prst="rect">
            <a:avLst/>
          </a:prstGeom>
        </p:spPr>
        <p:txBody>
          <a:bodyPr vert="horz" lIns="91440" tIns="45720" rIns="91440" bIns="0" rtlCol="0" anchor="ctr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cap="all">
                <a:latin typeface="+mj-lt"/>
                <a:ea typeface="+mj-ea"/>
                <a:cs typeface="+mj-cs"/>
              </a:rPr>
              <a:t>CAMPAIGN SUMMARY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BAA51-3181-4303-929A-FCD9C33F8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5763" y="996573"/>
            <a:ext cx="0" cy="2600119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4ED6A5F-3B06-48C5-850F-8045C4DF6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9A60B9D-8DAC-4DA9-88DE-9911621A2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2808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DA54A62-BB37-3049-B956-92DF2B8129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57" t="24814" r="3703" b="45556"/>
          <a:stretch/>
        </p:blipFill>
        <p:spPr>
          <a:xfrm>
            <a:off x="649605" y="1200150"/>
            <a:ext cx="784479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002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DE130B3-5E09-2946-B25C-554CEF194D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56" t="33704" r="4630" b="12963"/>
          <a:stretch/>
        </p:blipFill>
        <p:spPr>
          <a:xfrm>
            <a:off x="990600" y="438150"/>
            <a:ext cx="7162800" cy="368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42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7FDC11A-A8D5-DC4A-A176-F8F0319503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5" t="23333" b="14445"/>
          <a:stretch/>
        </p:blipFill>
        <p:spPr>
          <a:xfrm>
            <a:off x="152400" y="361950"/>
            <a:ext cx="8839200" cy="403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993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2646406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1BF0792A-0F2B-4A2E-AB38-0A4F18A3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57DB18D-C2F1-4C8C-8808-9C01ECE683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5D935FA-3336-4941-9214-E250A5727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253" y="483245"/>
            <a:ext cx="6974974" cy="3608524"/>
            <a:chOff x="7639235" y="600024"/>
            <a:chExt cx="3898557" cy="6878929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D9E2ED-FF90-4200-A7EE-6D41D6526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639235" y="600024"/>
              <a:ext cx="3898557" cy="6878929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3A4BEB8D-68AD-4314-8A2B-F8DC85A53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0263" y="1062693"/>
              <a:ext cx="3635738" cy="59547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60645D8-DE10-FF41-9658-AFAF0791E5C8}"/>
              </a:ext>
            </a:extLst>
          </p:cNvPr>
          <p:cNvSpPr txBox="1"/>
          <p:nvPr/>
        </p:nvSpPr>
        <p:spPr>
          <a:xfrm>
            <a:off x="1793556" y="1193050"/>
            <a:ext cx="5554405" cy="1890009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sz="4500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  <a:t>APPROACH DESCRIPTION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7F797D1-251E-41FE-9FF8-AD487DEF2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93555" y="1062104"/>
            <a:ext cx="555440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A0CE28-0E59-4F4D-9855-8A8DCE9A8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93555" y="3214005"/>
            <a:ext cx="555440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75CC23F7-9F20-4C4B-8608-BD4DE9728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20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0875170-D83A-A14D-ACB9-CA17A607DAF2}"/>
              </a:ext>
            </a:extLst>
          </p:cNvPr>
          <p:cNvSpPr/>
          <p:nvPr/>
        </p:nvSpPr>
        <p:spPr>
          <a:xfrm>
            <a:off x="266700" y="-95250"/>
            <a:ext cx="8610600" cy="54110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b="1" dirty="0"/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b="1" dirty="0"/>
              <a:t>Intro to Data Analysis is my free course assigned for my Google </a:t>
            </a:r>
            <a:r>
              <a:rPr lang="en-US" b="1" dirty="0" err="1"/>
              <a:t>Adwords</a:t>
            </a:r>
            <a:r>
              <a:rPr lang="en-US" b="1" dirty="0"/>
              <a:t> campaign 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b="1" dirty="0"/>
              <a:t>The preferred audience location is India targeting people who read and write English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b="1" dirty="0"/>
              <a:t>The daily budget is $10 and </a:t>
            </a:r>
            <a:r>
              <a:rPr lang="en-US" b="1" dirty="0" err="1"/>
              <a:t>eCPC</a:t>
            </a:r>
            <a:r>
              <a:rPr lang="en-US" b="1" dirty="0"/>
              <a:t> is $3</a:t>
            </a:r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b="1" dirty="0"/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b="1" dirty="0"/>
              <a:t>Landing page: </a:t>
            </a:r>
            <a:r>
              <a:rPr lang="en-US" b="1" dirty="0">
                <a:hlinkClick r:id="rId2"/>
              </a:rPr>
              <a:t>https://www.udacity.com/course/intro-to-data-analysis--ud170</a:t>
            </a:r>
            <a:endParaRPr lang="en-US" b="1" dirty="0"/>
          </a:p>
          <a:p>
            <a:pPr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b="1" dirty="0"/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b="1" dirty="0"/>
              <a:t>Basically I segmented my campaign into two groups based on customer journey:</a:t>
            </a:r>
          </a:p>
          <a:p>
            <a:pPr marL="285750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b="1" dirty="0"/>
              <a:t>Awareness</a:t>
            </a:r>
          </a:p>
          <a:p>
            <a:pPr marL="285750" indent="-228600"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b="1" dirty="0"/>
              <a:t>Desire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769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DC05B7-5A58-A543-8D42-F284D92FFBB5}"/>
              </a:ext>
            </a:extLst>
          </p:cNvPr>
          <p:cNvSpPr/>
          <p:nvPr/>
        </p:nvSpPr>
        <p:spPr>
          <a:xfrm>
            <a:off x="228600" y="285750"/>
            <a:ext cx="84582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 the </a:t>
            </a:r>
            <a:r>
              <a:rPr lang="en-US" dirty="0">
                <a:solidFill>
                  <a:srgbClr val="FF0000"/>
                </a:solidFill>
              </a:rPr>
              <a:t>Awareness segment</a:t>
            </a:r>
            <a:r>
              <a:rPr lang="en-US" dirty="0"/>
              <a:t>, I targeted large audience with more broad and generic keywords to make aware of this Udacity’s free Intro to Data Analysis course. I used Google keyword planner to undergo my keyword research based on my landing page and potential customer. Based on the ads, I discovered my headline and description to be more broad and generic with a key idea to display this course to be opensource. </a:t>
            </a:r>
          </a:p>
          <a:p>
            <a:endParaRPr lang="en-US" dirty="0"/>
          </a:p>
          <a:p>
            <a:r>
              <a:rPr lang="en-US" dirty="0"/>
              <a:t>In the </a:t>
            </a:r>
            <a:r>
              <a:rPr lang="en-US" dirty="0">
                <a:solidFill>
                  <a:srgbClr val="FF0000"/>
                </a:solidFill>
              </a:rPr>
              <a:t>Desire segment</a:t>
            </a:r>
            <a:r>
              <a:rPr lang="en-US" dirty="0"/>
              <a:t>, I targeted more specific audience through brand and technical keywords who are looking for data analysis courses. I used Google keyword planner to undergo my keyword research based on my potential customer . Primary objective of this free course is to promote Artificial Intelligence for trading Nano degree so I have used few keywords related to this Nano degree Program. Based on the ads, I discovered my headline and ad copy to target people who are specifically looking for the data analysis and science courses.</a:t>
            </a:r>
          </a:p>
        </p:txBody>
      </p:sp>
    </p:spTree>
    <p:extLst>
      <p:ext uri="{BB962C8B-B14F-4D97-AF65-F5344CB8AC3E}">
        <p14:creationId xmlns:p14="http://schemas.microsoft.com/office/powerpoint/2010/main" val="1950238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82E7304-2AC2-4A5C-924D-A6AC3FFC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259FEF2-F6A5-442F-BA10-4E39EECD0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88684" y="1390315"/>
            <a:ext cx="720245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3C183B1-1D4B-4E3D-A02E-A426E3BF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62889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aphicFrame>
        <p:nvGraphicFramePr>
          <p:cNvPr id="5" name="object 3">
            <a:extLst>
              <a:ext uri="{FF2B5EF4-FFF2-40B4-BE49-F238E27FC236}">
                <a16:creationId xmlns:a16="http://schemas.microsoft.com/office/drawing/2014/main" id="{D6A67D93-661A-4BBB-802E-6102070030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30000862"/>
              </p:ext>
            </p:extLst>
          </p:nvPr>
        </p:nvGraphicFramePr>
        <p:xfrm>
          <a:off x="1088231" y="1748622"/>
          <a:ext cx="7203281" cy="2792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6827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2646406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50FD0717-BEEE-48D4-8750-E44E166E9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4CBA4EB-F997-4F56-9436-88F607540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2DA450E-1EDD-4D4A-8257-4808EB937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12044" y="704161"/>
            <a:ext cx="4921561" cy="3177167"/>
            <a:chOff x="7807230" y="2012810"/>
            <a:chExt cx="3251252" cy="3459865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28FBF78-9E7E-46C0-950D-FC7AEE439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2116C23-5ED0-4F29-84D0-584CD0150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37EE4B41-0C22-468A-BCFF-66786B9C8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832" y="952005"/>
            <a:ext cx="4443984" cy="2681478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F234A2-3742-E54A-A773-B412B2272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067" y="1097261"/>
            <a:ext cx="4119512" cy="2397501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 defTabSz="914400"/>
            <a:r>
              <a:rPr lang="en-US" sz="3000">
                <a:solidFill>
                  <a:srgbClr val="FFFFFF"/>
                </a:solidFill>
                <a:latin typeface="+mj-lt"/>
                <a:cs typeface="+mj-cs"/>
              </a:rPr>
              <a:t>AD-GROUP 1</a:t>
            </a:r>
            <a:br>
              <a:rPr lang="en-US" sz="3000">
                <a:solidFill>
                  <a:srgbClr val="FFFFFF"/>
                </a:solidFill>
                <a:latin typeface="+mj-lt"/>
                <a:cs typeface="+mj-cs"/>
              </a:rPr>
            </a:br>
            <a:br>
              <a:rPr lang="en-US" sz="3000">
                <a:solidFill>
                  <a:srgbClr val="FFFFFF"/>
                </a:solidFill>
                <a:latin typeface="+mj-lt"/>
                <a:cs typeface="+mj-cs"/>
              </a:rPr>
            </a:br>
            <a:r>
              <a:rPr lang="en-US" sz="3000">
                <a:solidFill>
                  <a:srgbClr val="FFFFFF"/>
                </a:solidFill>
                <a:latin typeface="+mj-lt"/>
                <a:cs typeface="+mj-cs"/>
              </a:rPr>
              <a:t>Awareness-Intro to data analysis-India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8B060F31-12EA-4404-8435-DA25F36C89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4F1CB68-9DEB-4A71-8E7C-DE9278F03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691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6EF7EC8-5688-FE4F-B488-A4B69DC8704C}"/>
              </a:ext>
            </a:extLst>
          </p:cNvPr>
          <p:cNvSpPr txBox="1">
            <a:spLocks/>
          </p:cNvSpPr>
          <p:nvPr/>
        </p:nvSpPr>
        <p:spPr>
          <a:xfrm>
            <a:off x="439616" y="1519126"/>
            <a:ext cx="4132384" cy="35037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50" dirty="0"/>
              <a:t>1. data analyst training and placement</a:t>
            </a:r>
            <a:br>
              <a:rPr lang="en-US" sz="1050" dirty="0"/>
            </a:br>
            <a:r>
              <a:rPr lang="en-US" sz="1050" dirty="0"/>
              <a:t>2. data science with r online training</a:t>
            </a:r>
            <a:br>
              <a:rPr lang="en-US" sz="1050" dirty="0"/>
            </a:br>
            <a:r>
              <a:rPr lang="en-US" sz="1050" dirty="0"/>
              <a:t>3. a data analyst for dummies</a:t>
            </a:r>
            <a:br>
              <a:rPr lang="en-US" sz="1050" dirty="0"/>
            </a:br>
            <a:r>
              <a:rPr lang="en-US" sz="1050" dirty="0"/>
              <a:t>4. database analyst training</a:t>
            </a:r>
            <a:br>
              <a:rPr lang="en-US" sz="1050" dirty="0"/>
            </a:br>
            <a:r>
              <a:rPr lang="en-US" sz="1050" dirty="0"/>
              <a:t>5. what application would be best for analyzing data</a:t>
            </a:r>
            <a:br>
              <a:rPr lang="en-US" sz="1050" dirty="0"/>
            </a:br>
            <a:r>
              <a:rPr lang="en-US" sz="1050" dirty="0"/>
              <a:t>6. tools that can be used to analyze data</a:t>
            </a:r>
            <a:br>
              <a:rPr lang="en-US" sz="1050" dirty="0"/>
            </a:br>
            <a:r>
              <a:rPr lang="en-US" sz="1050" dirty="0"/>
              <a:t>7. healthcare data analyst certification</a:t>
            </a:r>
            <a:br>
              <a:rPr lang="en-US" sz="1050" dirty="0"/>
            </a:br>
            <a:r>
              <a:rPr lang="en-US" sz="1050" dirty="0"/>
              <a:t>8. simple data analysis</a:t>
            </a:r>
            <a:br>
              <a:rPr lang="en-US" sz="1050" dirty="0"/>
            </a:br>
            <a:r>
              <a:rPr lang="en-US" sz="1050" dirty="0"/>
              <a:t>9. healthcare data analytics training</a:t>
            </a:r>
            <a:br>
              <a:rPr lang="en-US" sz="1050" dirty="0"/>
            </a:br>
            <a:r>
              <a:rPr lang="en-US" sz="1050" dirty="0"/>
              <a:t>10. data analyst certification training</a:t>
            </a:r>
            <a:br>
              <a:rPr lang="en-US" sz="1050" dirty="0"/>
            </a:br>
            <a:r>
              <a:rPr lang="en-US" sz="1050" dirty="0"/>
              <a:t>11. data analyst undergraduate</a:t>
            </a:r>
            <a:br>
              <a:rPr lang="en-US" sz="1050" dirty="0"/>
            </a:br>
            <a:r>
              <a:rPr lang="en-US" sz="1050" dirty="0"/>
              <a:t>12. data science</a:t>
            </a:r>
            <a:br>
              <a:rPr lang="en-US" sz="1050" dirty="0"/>
            </a:br>
            <a:r>
              <a:rPr lang="en-US" sz="1050" dirty="0"/>
              <a:t>13. world of data analysis</a:t>
            </a:r>
            <a:br>
              <a:rPr lang="en-US" sz="1050" dirty="0"/>
            </a:br>
            <a:r>
              <a:rPr lang="en-US" sz="1050" dirty="0"/>
              <a:t>14. data analytics courses in the world</a:t>
            </a:r>
            <a:br>
              <a:rPr lang="en-US" sz="1050" dirty="0"/>
            </a:br>
            <a:r>
              <a:rPr lang="en-US" sz="1050" dirty="0"/>
              <a:t>15. free data for analytics</a:t>
            </a:r>
            <a:br>
              <a:rPr lang="en-US" sz="1050" dirty="0"/>
            </a:br>
            <a:r>
              <a:rPr lang="en-US" sz="1050" dirty="0"/>
              <a:t>16. statistics needed for data analysis</a:t>
            </a:r>
            <a:br>
              <a:rPr lang="en-US" sz="1050" dirty="0"/>
            </a:br>
            <a:r>
              <a:rPr lang="en-US" sz="1050" dirty="0"/>
              <a:t>17. data analysis app</a:t>
            </a:r>
            <a:br>
              <a:rPr lang="en-US" sz="1050" dirty="0"/>
            </a:br>
            <a:r>
              <a:rPr lang="en-US" sz="1050" dirty="0"/>
              <a:t>18. where is data analysis</a:t>
            </a:r>
            <a:br>
              <a:rPr lang="en-US" sz="1050" dirty="0"/>
            </a:br>
            <a:r>
              <a:rPr lang="en-US" sz="1050" dirty="0"/>
              <a:t>19. healthcare data analyst training</a:t>
            </a:r>
            <a:br>
              <a:rPr lang="en-US" sz="1050" dirty="0"/>
            </a:br>
            <a:r>
              <a:rPr lang="en-US" sz="1050" dirty="0"/>
              <a:t>20. big data science training</a:t>
            </a:r>
            <a:br>
              <a:rPr lang="en-US" sz="1050" dirty="0"/>
            </a:br>
            <a:br>
              <a:rPr lang="en-US" sz="1050" dirty="0"/>
            </a:br>
            <a:endParaRPr lang="en-US" sz="10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962BE-66C7-F947-97F3-E8D7B3CC7B87}"/>
              </a:ext>
            </a:extLst>
          </p:cNvPr>
          <p:cNvSpPr txBox="1"/>
          <p:nvPr/>
        </p:nvSpPr>
        <p:spPr>
          <a:xfrm>
            <a:off x="990600" y="506968"/>
            <a:ext cx="1805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KEYWORD LIST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F20CE0-9A24-E349-AA62-DA6F15E7AE4D}"/>
              </a:ext>
            </a:extLst>
          </p:cNvPr>
          <p:cNvSpPr txBox="1"/>
          <p:nvPr/>
        </p:nvSpPr>
        <p:spPr>
          <a:xfrm>
            <a:off x="5055577" y="1688123"/>
            <a:ext cx="3118161" cy="21005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cap="all" dirty="0">
                <a:latin typeface="Times New Roman"/>
                <a:ea typeface="+mj-ea"/>
                <a:cs typeface="Times New Roman"/>
              </a:rPr>
              <a:t>21. best online analytics programs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22. analytics education online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23. data analysis in science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24. SQL database analysis tools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25. what data analysis to use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26. </a:t>
            </a:r>
            <a:r>
              <a:rPr lang="en-US" sz="1050" cap="all" dirty="0" err="1">
                <a:latin typeface="Times New Roman"/>
                <a:ea typeface="+mj-ea"/>
                <a:cs typeface="Times New Roman"/>
              </a:rPr>
              <a:t>hadoop</a:t>
            </a:r>
            <a:r>
              <a:rPr lang="en-US" sz="1050" cap="all" dirty="0">
                <a:latin typeface="Times New Roman"/>
                <a:ea typeface="+mj-ea"/>
                <a:cs typeface="Times New Roman"/>
              </a:rPr>
              <a:t> data scientist certification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27. Analytics for data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28. database analyst certification</a:t>
            </a:r>
            <a:br>
              <a:rPr lang="en-US" sz="1050" cap="all" dirty="0">
                <a:latin typeface="Times New Roman"/>
                <a:ea typeface="+mj-ea"/>
                <a:cs typeface="Times New Roman"/>
              </a:rPr>
            </a:br>
            <a:r>
              <a:rPr lang="en-US" sz="1050" cap="all" dirty="0">
                <a:latin typeface="Times New Roman"/>
                <a:ea typeface="+mj-ea"/>
                <a:cs typeface="Times New Roman"/>
              </a:rPr>
              <a:t>29. data analysis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324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14336460-6E91-452C-B02C-6B7DE2B3C0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0B264DEE-B159-4D50-9EE4-4A0AE1DDB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821" y="587826"/>
            <a:ext cx="3726879" cy="3967848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C75AA045-6C4F-4D91-8A8A-4A8E1FCE8E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955" y="764667"/>
            <a:ext cx="3366738" cy="3614166"/>
          </a:xfrm>
          <a:prstGeom prst="rect">
            <a:avLst/>
          </a:prstGeom>
          <a:solidFill>
            <a:srgbClr val="FFFFFF"/>
          </a:soli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9ADA4DB-6A58-714C-A5C4-93F7D6E3E0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34" t="53852" r="16666" b="29259"/>
          <a:stretch/>
        </p:blipFill>
        <p:spPr>
          <a:xfrm>
            <a:off x="1022985" y="2063904"/>
            <a:ext cx="2886678" cy="10156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060E416-683C-47C3-BC01-E77EDE366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3299" y="587826"/>
            <a:ext cx="3726879" cy="3967848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95A6D6-7845-4D70-90F8-28F45E359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2433" y="764667"/>
            <a:ext cx="3366738" cy="3614166"/>
          </a:xfrm>
          <a:prstGeom prst="rect">
            <a:avLst/>
          </a:prstGeom>
          <a:solidFill>
            <a:srgbClr val="FFFFFF"/>
          </a:soli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D70BE25-3D20-1647-91E9-BABA4796D6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78" t="51297" r="17592" b="29259"/>
          <a:stretch/>
        </p:blipFill>
        <p:spPr>
          <a:xfrm>
            <a:off x="5232463" y="1669663"/>
            <a:ext cx="2886678" cy="180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076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2646406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50FD0717-BEEE-48D4-8750-E44E166E9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4CBA4EB-F997-4F56-9436-88F607540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2DA450E-1EDD-4D4A-8257-4808EB9371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12044" y="704161"/>
            <a:ext cx="4921561" cy="3177167"/>
            <a:chOff x="7807230" y="2012810"/>
            <a:chExt cx="3251252" cy="3459865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28FBF78-9E7E-46C0-950D-FC7AEE439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2116C23-5ED0-4F29-84D0-584CD0150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37EE4B41-0C22-468A-BCFF-66786B9C8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832" y="952005"/>
            <a:ext cx="4443984" cy="2681478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F234A2-3742-E54A-A773-B412B2272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067" y="1097261"/>
            <a:ext cx="4119512" cy="2397501"/>
          </a:xfrm>
        </p:spPr>
        <p:txBody>
          <a:bodyPr vert="horz" lIns="91440" tIns="45720" rIns="91440" bIns="0" rtlCol="0" anchor="ctr">
            <a:normAutofit/>
          </a:bodyPr>
          <a:lstStyle/>
          <a:p>
            <a:pPr algn="ctr" defTabSz="914400"/>
            <a:r>
              <a:rPr lang="en-US" sz="3000" dirty="0">
                <a:solidFill>
                  <a:srgbClr val="FFFFFF"/>
                </a:solidFill>
                <a:latin typeface="+mj-lt"/>
                <a:cs typeface="+mj-cs"/>
              </a:rPr>
              <a:t>AD-GROUP 2</a:t>
            </a:r>
            <a:br>
              <a:rPr lang="en-US" sz="3000" dirty="0">
                <a:solidFill>
                  <a:srgbClr val="FFFFFF"/>
                </a:solidFill>
                <a:latin typeface="+mj-lt"/>
                <a:cs typeface="+mj-cs"/>
              </a:rPr>
            </a:br>
            <a:br>
              <a:rPr lang="en-US" sz="3000" dirty="0">
                <a:solidFill>
                  <a:srgbClr val="FFFFFF"/>
                </a:solidFill>
                <a:latin typeface="+mj-lt"/>
                <a:cs typeface="+mj-cs"/>
              </a:rPr>
            </a:br>
            <a:r>
              <a:rPr lang="en-US" sz="3000" dirty="0">
                <a:solidFill>
                  <a:srgbClr val="FFFFFF"/>
                </a:solidFill>
                <a:latin typeface="+mj-lt"/>
                <a:cs typeface="+mj-cs"/>
              </a:rPr>
              <a:t>DESIRE-Intro to data analysis-India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8B060F31-12EA-4404-8435-DA25F36C89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4F1CB68-9DEB-4A71-8E7C-DE9278F03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719309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360</Words>
  <Application>Microsoft Macintosh PowerPoint</Application>
  <PresentationFormat>On-screen Show (16:9)</PresentationFormat>
  <Paragraphs>29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Gill Sans MT</vt:lpstr>
      <vt:lpstr>Times New Roman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AD-GROUP 1  Awareness-Intro to data analysis-India</vt:lpstr>
      <vt:lpstr>PowerPoint Presentation</vt:lpstr>
      <vt:lpstr>PowerPoint Presentation</vt:lpstr>
      <vt:lpstr>AD-GROUP 2  DESIRE-Intro to data analysis-India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Laavanya Ganesh</dc:creator>
  <cp:lastModifiedBy>Laavanya Ganesh</cp:lastModifiedBy>
  <cp:revision>2</cp:revision>
  <dcterms:created xsi:type="dcterms:W3CDTF">2019-03-03T05:08:16Z</dcterms:created>
  <dcterms:modified xsi:type="dcterms:W3CDTF">2019-03-03T05:11:14Z</dcterms:modified>
</cp:coreProperties>
</file>